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Work Sans Medium"/>
      <p:regular r:id="rId22"/>
      <p:bold r:id="rId23"/>
      <p:italic r:id="rId24"/>
      <p:boldItalic r:id="rId25"/>
    </p:embeddedFont>
    <p:embeddedFont>
      <p:font typeface="Work Sans Ligh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0" roundtripDataSignature="AMtx7mipdkzHmNovGZPfqJRJ2GnJRAFA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WorkSansMedium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WorkSansMedium-italic.fntdata"/><Relationship Id="rId23" Type="http://schemas.openxmlformats.org/officeDocument/2006/relationships/font" Target="fonts/WorkSansMedium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Light-regular.fntdata"/><Relationship Id="rId25" Type="http://schemas.openxmlformats.org/officeDocument/2006/relationships/font" Target="fonts/WorkSansMedium-boldItalic.fntdata"/><Relationship Id="rId28" Type="http://schemas.openxmlformats.org/officeDocument/2006/relationships/font" Target="fonts/WorkSansLight-italic.fntdata"/><Relationship Id="rId27" Type="http://schemas.openxmlformats.org/officeDocument/2006/relationships/font" Target="fonts/WorkSansLigh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WorkSansLigh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152d950a0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2152d950a0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" name="Google Shape;1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6" name="Google Shape;76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28" name="Google Shape;2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9" name="Google Shape;4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2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4" name="Google Shape;64;p2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file/d/10BcdUana4MpOIsYc7BQdQiH8cvRFgO82/view" TargetMode="External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Stemansote/Adso" TargetMode="External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hyperlink" Target="https://docs.google.com/document/d/1nynei-Uw-A_uvpDJRghg73Pk6HQDakdGeps5ya7X7pg/edit?usp=drivesdk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4.png"/><Relationship Id="rId5" Type="http://schemas.openxmlformats.org/officeDocument/2006/relationships/hyperlink" Target="https://docs.google.com/spreadsheets/d/1Korqc-ZitM0yuptpUl4NuBABkQ7iXhPW/edit?gid=714968304#gid=714968304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hyperlink" Target="https://drive.google.com/file/d/1NYdT4UOO-KoW6_3Ub9k88rHbkTmqrU3e/view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hyperlink" Target="https://docs.google.com/spreadsheets/d/1g0NtTTtOVji8aNjSuuPlvpxDV1uz9zKv/edit?gid=1895448883#gid=1895448883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rive.google.com/file/d/1-daPFKxovsMzhE3LmMxgrvnZoD0luGbF/view?usp=drivesdk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s://drive.google.com/file/d/1SUvxzs02upCPpTfba-mi335evFy26MZe/view?usp=drivesdk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indow" id="96" name="Google Shape;96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00000" l="-3150" r="3147" t="-100000"/>
          <a:stretch/>
        </p:blipFill>
        <p:spPr>
          <a:xfrm>
            <a:off x="300470" y="206391"/>
            <a:ext cx="11891530" cy="148036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indow" id="97" name="Google Shape;97;p1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>
            <a:off x="1890944" y="1777984"/>
            <a:ext cx="8895425" cy="48736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"/>
          <p:cNvSpPr txBox="1"/>
          <p:nvPr/>
        </p:nvSpPr>
        <p:spPr>
          <a:xfrm>
            <a:off x="8004014" y="6085642"/>
            <a:ext cx="405482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MX" sz="20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Análisis y Desarrollo de Software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4244600" y="3937050"/>
            <a:ext cx="30273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MX" sz="4000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GESTOR PLUS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Diagrama de clases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0" name="Google Shape;190;p10"/>
          <p:cNvCxnSpPr>
            <a:stCxn id="189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1" name="Google Shape;191;p10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10"/>
          <p:cNvSpPr txBox="1"/>
          <p:nvPr/>
        </p:nvSpPr>
        <p:spPr>
          <a:xfrm flipH="1">
            <a:off x="10270500" y="6276600"/>
            <a:ext cx="19215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0"/>
          <p:cNvSpPr txBox="1"/>
          <p:nvPr/>
        </p:nvSpPr>
        <p:spPr>
          <a:xfrm>
            <a:off x="863800" y="3185500"/>
            <a:ext cx="4866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-MX" sz="1500" u="none" cap="none" strike="noStrike">
                <a:solidFill>
                  <a:srgbClr val="282C33"/>
                </a:solidFill>
                <a:latin typeface="Arial"/>
                <a:ea typeface="Arial"/>
                <a:cs typeface="Arial"/>
                <a:sym typeface="Arial"/>
              </a:rPr>
              <a:t>Es la estructura de un sistema específico donde se moldea las clases, atributos, operaciones y relaciones donde se representa una estructura de cada diagrama</a:t>
            </a:r>
            <a:endParaRPr b="0" i="0" sz="1500" u="none" cap="none" strike="noStrike">
              <a:solidFill>
                <a:srgbClr val="282C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282C3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-MX" sz="1100" u="sng">
                <a:solidFill>
                  <a:schemeClr val="hlink"/>
                </a:solidFill>
                <a:hlinkClick r:id="rId3"/>
              </a:rPr>
              <a:t>Diagrama de clases SCIV.drawio.pdf - Google Drive</a:t>
            </a:r>
            <a:endParaRPr sz="1500">
              <a:solidFill>
                <a:srgbClr val="282C33"/>
              </a:solidFill>
            </a:endParaRPr>
          </a:p>
        </p:txBody>
      </p:sp>
      <p:pic>
        <p:nvPicPr>
          <p:cNvPr id="194" name="Google Shape;19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8700" y="1275325"/>
            <a:ext cx="5808501" cy="406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Diagrama de despliegue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0" name="Google Shape;200;p11"/>
          <p:cNvCxnSpPr>
            <a:stCxn id="199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1" name="Google Shape;201;p11"/>
          <p:cNvSpPr txBox="1"/>
          <p:nvPr/>
        </p:nvSpPr>
        <p:spPr>
          <a:xfrm>
            <a:off x="77755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11"/>
          <p:cNvSpPr txBox="1"/>
          <p:nvPr/>
        </p:nvSpPr>
        <p:spPr>
          <a:xfrm>
            <a:off x="385625" y="3264188"/>
            <a:ext cx="5214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none" cap="none" strike="noStrik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 estos diagramas se representan dos tipos de elementos, nodos y conexiones, así como la distribución de componentes del sistema de información con respecto a la partición física del sistema.</a:t>
            </a:r>
            <a:endParaRPr b="0" i="0" sz="1400" u="none" cap="none" strike="noStrike">
              <a:solidFill>
                <a:srgbClr val="282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7725" y="1471950"/>
            <a:ext cx="6224669" cy="40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152d950a0a_0_0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lang="es-MX" sz="26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Control de versiones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9" name="Google Shape;209;g2152d950a0a_0_0"/>
          <p:cNvCxnSpPr>
            <a:stCxn id="208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0" name="Google Shape;210;g2152d950a0a_0_0"/>
          <p:cNvSpPr txBox="1"/>
          <p:nvPr/>
        </p:nvSpPr>
        <p:spPr>
          <a:xfrm>
            <a:off x="77755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g2152d950a0a_0_0"/>
          <p:cNvSpPr txBox="1"/>
          <p:nvPr/>
        </p:nvSpPr>
        <p:spPr>
          <a:xfrm>
            <a:off x="385625" y="3264188"/>
            <a:ext cx="52149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MX">
                <a:solidFill>
                  <a:srgbClr val="333333"/>
                </a:solidFill>
                <a:highlight>
                  <a:srgbClr val="FFFFFF"/>
                </a:highlight>
              </a:rPr>
              <a:t>El control de versiones es el github donde se trabaja el software este nos ayuda a mantener un control de versiones y ademas de historial sobre cambios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MX" sz="1100" u="sng">
                <a:solidFill>
                  <a:schemeClr val="hlink"/>
                </a:solidFill>
                <a:hlinkClick r:id="rId3"/>
              </a:rPr>
              <a:t>Stemansote/Adso (github.com)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pic>
        <p:nvPicPr>
          <p:cNvPr id="212" name="Google Shape;212;g2152d950a0a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6375" y="1564100"/>
            <a:ext cx="4798749" cy="387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217" name="Google Shape;21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Integrantes</a:t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236" y="1704513"/>
            <a:ext cx="3186738" cy="400541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 txBox="1"/>
          <p:nvPr/>
        </p:nvSpPr>
        <p:spPr>
          <a:xfrm>
            <a:off x="4998126" y="2968556"/>
            <a:ext cx="5805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Englis Alexander Barros Osuna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Cristiam Cadena Guitierrez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Johan Estiven Rodriguez </a:t>
            </a: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Vargas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Juan </a:t>
            </a: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Esteban</a:t>
            </a: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Becerra Genez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Descripción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2" name="Google Shape;112;p3"/>
          <p:cNvCxnSpPr>
            <a:stCxn id="111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3" name="Google Shape;113;p3"/>
          <p:cNvSpPr txBox="1"/>
          <p:nvPr/>
        </p:nvSpPr>
        <p:spPr>
          <a:xfrm>
            <a:off x="660800" y="1594400"/>
            <a:ext cx="5232900" cy="52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Gestor_plus es un software diseñado para facilitar la gestión en el área de recursos humanos, abarcando la gestión de vacantes, hojas de vida, agendación de citas, ausencias, paz y salvos, horas extra, quejas y reclamos, contratos y jornadas Tiene 1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7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requerimientos funcionales: </a:t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iniciar s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e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sión, registro, categorias, cargos, Vacantes, Postulaciones, Hojas de vida, Experiencia, Estudios,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agendación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de entrevistas, Ausencias, Vacaciones, Paz y salvos, contratos, Jornadas, Horas extra, Quejas y reclamos. Estos requerimientos son administrados por diferentes usuarios según su rol los cuales existen : administrador, aspirante, empleado, recursos humanos</a:t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Gestor plus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soluciona el problema de la gestión ineficiente en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el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área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 de recursos humanos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experimenta</a:t>
            </a:r>
            <a:r>
              <a:rPr b="0" i="0" lang="es-MX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MX">
                <a:solidFill>
                  <a:schemeClr val="dk1"/>
                </a:solidFill>
              </a:rPr>
              <a:t>ralentización en los procesos subyacentes y pérdida de los documentos</a:t>
            </a:r>
            <a:r>
              <a:rPr b="0" i="0" lang="es-MX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MX">
                <a:solidFill>
                  <a:schemeClr val="dk1"/>
                </a:solidFill>
                <a:highlight>
                  <a:schemeClr val="lt1"/>
                </a:highlight>
              </a:rPr>
              <a:t>Con esta plataforma unificada y adaptable, se mejora los tiempos de respuesta y la organización de documentacion, aumentando la calidad y experiencia de los trabajadores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8200" y="1678951"/>
            <a:ext cx="5438774" cy="48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3"/>
          <p:cNvSpPr txBox="1"/>
          <p:nvPr/>
        </p:nvSpPr>
        <p:spPr>
          <a:xfrm>
            <a:off x="10588972" y="6375856"/>
            <a:ext cx="69465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ieee80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950050" y="605925"/>
            <a:ext cx="100590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Estimación de costos de software-hardware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1" name="Google Shape;121;p4"/>
          <p:cNvCxnSpPr>
            <a:stCxn id="120" idx="1"/>
          </p:cNvCxnSpPr>
          <p:nvPr/>
        </p:nvCxnSpPr>
        <p:spPr>
          <a:xfrm flipH="1" rot="10800000">
            <a:off x="950050" y="1118775"/>
            <a:ext cx="7062900" cy="237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2" name="Google Shape;122;p4"/>
          <p:cNvSpPr txBox="1"/>
          <p:nvPr/>
        </p:nvSpPr>
        <p:spPr>
          <a:xfrm>
            <a:off x="775425" y="1471600"/>
            <a:ext cx="80412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0" i="0" lang="es-MX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 hizo cotizaciones de cada producto necesitado  tanto para el administrador, </a:t>
            </a:r>
            <a:r>
              <a:rPr lang="es-MX" sz="1600">
                <a:solidFill>
                  <a:schemeClr val="dk1"/>
                </a:solidFill>
              </a:rPr>
              <a:t>el equipo de desarollo, los usuarios y recursos humanos </a:t>
            </a:r>
            <a:r>
              <a:rPr b="0" i="0" lang="es-MX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estas cotizaciones quedaron registradas en dos excel uno donde vemos el valor de cada producto en diferentes tiendas con impuesto y unitariamente y en el otro podemos ver estos productos pero ya </a:t>
            </a:r>
            <a:r>
              <a:rPr lang="es-MX" sz="1600">
                <a:solidFill>
                  <a:schemeClr val="dk1"/>
                </a:solidFill>
              </a:rPr>
              <a:t>el total comparando los tres provedores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88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72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150" y="3125275"/>
            <a:ext cx="5157527" cy="268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6275" y="2923650"/>
            <a:ext cx="5364599" cy="340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4"/>
          <p:cNvSpPr txBox="1"/>
          <p:nvPr/>
        </p:nvSpPr>
        <p:spPr>
          <a:xfrm>
            <a:off x="649700" y="5943600"/>
            <a:ext cx="4572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u="sng">
                <a:solidFill>
                  <a:schemeClr val="hlink"/>
                </a:solidFill>
                <a:hlinkClick r:id="rId5"/>
              </a:rPr>
              <a:t>Cuadro-de-Cotizaciones (1).xlsx - Hojas de cálculo de Google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casos de uso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1" name="Google Shape;131;p5"/>
          <p:cNvCxnSpPr>
            <a:stCxn id="130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2" name="Google Shape;132;p5"/>
          <p:cNvSpPr txBox="1"/>
          <p:nvPr/>
        </p:nvSpPr>
        <p:spPr>
          <a:xfrm>
            <a:off x="756825" y="1851600"/>
            <a:ext cx="504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8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"/>
          <p:cNvSpPr txBox="1"/>
          <p:nvPr/>
        </p:nvSpPr>
        <p:spPr>
          <a:xfrm>
            <a:off x="756825" y="2597850"/>
            <a:ext cx="57621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MX" sz="1600" u="none" cap="none" strike="noStrike">
                <a:solidFill>
                  <a:srgbClr val="282C33"/>
                </a:solidFill>
                <a:latin typeface="Arial"/>
                <a:ea typeface="Arial"/>
                <a:cs typeface="Arial"/>
                <a:sym typeface="Arial"/>
              </a:rPr>
              <a:t>Los diagramas de casos de uso  son creados por los requerimientos funcionales y dan atender cuál es la acción que va hacer cada actor.</a:t>
            </a:r>
            <a:endParaRPr b="0" i="0" sz="1600" u="none" cap="none" strike="noStrike">
              <a:solidFill>
                <a:srgbClr val="282C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82C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82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"/>
          <p:cNvSpPr txBox="1"/>
          <p:nvPr/>
        </p:nvSpPr>
        <p:spPr>
          <a:xfrm>
            <a:off x="9909000" y="6457800"/>
            <a:ext cx="228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5"/>
          <p:cNvSpPr txBox="1"/>
          <p:nvPr/>
        </p:nvSpPr>
        <p:spPr>
          <a:xfrm>
            <a:off x="6582125" y="2021950"/>
            <a:ext cx="409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756825" y="6531975"/>
            <a:ext cx="1159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0" y="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1194850" y="3899025"/>
            <a:ext cx="21783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MX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Admin 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>
                <a:solidFill>
                  <a:schemeClr val="dk1"/>
                </a:solidFill>
              </a:rPr>
              <a:t>Recursos humanos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>
                <a:solidFill>
                  <a:schemeClr val="dk1"/>
                </a:solidFill>
              </a:rPr>
              <a:t>Empleado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>
                <a:solidFill>
                  <a:schemeClr val="dk1"/>
                </a:solidFill>
              </a:rPr>
              <a:t>Aspirante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5544" y="1388013"/>
            <a:ext cx="5629726" cy="468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5"/>
          <p:cNvSpPr txBox="1"/>
          <p:nvPr/>
        </p:nvSpPr>
        <p:spPr>
          <a:xfrm>
            <a:off x="8873650" y="63165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u="sng">
                <a:solidFill>
                  <a:schemeClr val="hlink"/>
                </a:solidFill>
                <a:hlinkClick r:id="rId4"/>
              </a:rPr>
              <a:t>General (6).pdf - Google Drive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/>
        </p:nvSpPr>
        <p:spPr>
          <a:xfrm>
            <a:off x="950049" y="605925"/>
            <a:ext cx="67563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específico de casos de uso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6" name="Google Shape;146;p6"/>
          <p:cNvCxnSpPr>
            <a:stCxn id="145" idx="1"/>
          </p:cNvCxnSpPr>
          <p:nvPr/>
        </p:nvCxnSpPr>
        <p:spPr>
          <a:xfrm flipH="1" rot="10800000">
            <a:off x="950049" y="1100775"/>
            <a:ext cx="5619300" cy="417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7" name="Google Shape;147;p6"/>
          <p:cNvSpPr txBox="1"/>
          <p:nvPr/>
        </p:nvSpPr>
        <p:spPr>
          <a:xfrm>
            <a:off x="756825" y="1851600"/>
            <a:ext cx="504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8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6"/>
          <p:cNvSpPr txBox="1"/>
          <p:nvPr/>
        </p:nvSpPr>
        <p:spPr>
          <a:xfrm>
            <a:off x="950050" y="2021950"/>
            <a:ext cx="52479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82C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82C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82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6"/>
          <p:cNvSpPr txBox="1"/>
          <p:nvPr/>
        </p:nvSpPr>
        <p:spPr>
          <a:xfrm>
            <a:off x="9909000" y="6457800"/>
            <a:ext cx="228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627975" y="2706463"/>
            <a:ext cx="5042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MX" sz="1600" u="none" cap="none" strike="noStrike">
                <a:solidFill>
                  <a:srgbClr val="040C28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Se representa la lista de tareas que los actores pueden realizar y está directamente relacionado con los requisitos del proceso del software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6"/>
          <p:cNvSpPr txBox="1"/>
          <p:nvPr/>
        </p:nvSpPr>
        <p:spPr>
          <a:xfrm>
            <a:off x="0" y="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1783" y="1282149"/>
            <a:ext cx="4574567" cy="517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6"/>
          <p:cNvSpPr txBox="1"/>
          <p:nvPr/>
        </p:nvSpPr>
        <p:spPr>
          <a:xfrm>
            <a:off x="72200" y="628047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 u="sng">
                <a:solidFill>
                  <a:schemeClr val="hlink"/>
                </a:solidFill>
                <a:hlinkClick r:id="rId4"/>
              </a:rPr>
              <a:t>Especificacion de casos de uso adso.xlsx - Hojas de cálculo de Google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9" name="Google Shape;159;p7"/>
          <p:cNvCxnSpPr>
            <a:stCxn id="158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0" name="Google Shape;160;p7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7"/>
          <p:cNvSpPr txBox="1"/>
          <p:nvPr/>
        </p:nvSpPr>
        <p:spPr>
          <a:xfrm flipH="1">
            <a:off x="6694226" y="5922600"/>
            <a:ext cx="2589000" cy="9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MX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modelo relacional 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 txBox="1"/>
          <p:nvPr/>
        </p:nvSpPr>
        <p:spPr>
          <a:xfrm>
            <a:off x="950050" y="3253450"/>
            <a:ext cx="4521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MX" sz="1600" u="none" cap="none" strike="noStrike">
                <a:solidFill>
                  <a:srgbClr val="040C28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En este modelo se puede ver las relaciones que hay entre las tablas entre si  ya se ha una relaciòn de muchos a muchos, de uno a muchos o de uno a uno.</a:t>
            </a:r>
            <a:endParaRPr b="0" i="0" sz="16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7"/>
          <p:cNvSpPr txBox="1"/>
          <p:nvPr/>
        </p:nvSpPr>
        <p:spPr>
          <a:xfrm>
            <a:off x="3330700" y="4571850"/>
            <a:ext cx="900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7"/>
          <p:cNvSpPr txBox="1"/>
          <p:nvPr/>
        </p:nvSpPr>
        <p:spPr>
          <a:xfrm>
            <a:off x="3844075" y="4128200"/>
            <a:ext cx="342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9525" y="1601575"/>
            <a:ext cx="6238550" cy="402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7"/>
          <p:cNvSpPr txBox="1"/>
          <p:nvPr/>
        </p:nvSpPr>
        <p:spPr>
          <a:xfrm>
            <a:off x="8376500" y="5749650"/>
            <a:ext cx="2589000" cy="10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modelo entidad relación 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Normalización del modelo relacional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2" name="Google Shape;172;p8"/>
          <p:cNvCxnSpPr>
            <a:stCxn id="171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3" name="Google Shape;173;p8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8"/>
          <p:cNvSpPr txBox="1"/>
          <p:nvPr/>
        </p:nvSpPr>
        <p:spPr>
          <a:xfrm>
            <a:off x="863800" y="2644263"/>
            <a:ext cx="49629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La normalización de la base de datos consiste en aplicar reglas con el fin de cumplir</a:t>
            </a:r>
            <a:endParaRPr b="0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tres objetivos:</a:t>
            </a:r>
            <a:endParaRPr b="0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Evitar que la información en la base de datos sea duplicada.</a:t>
            </a:r>
            <a:endParaRPr b="0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Evitar problemas al momento de alimentar y actualizar la información de la base de</a:t>
            </a:r>
            <a:endParaRPr b="0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datos.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>
                <a:solidFill>
                  <a:schemeClr val="dk1"/>
                </a:solidFill>
                <a:highlight>
                  <a:schemeClr val="lt1"/>
                </a:highlight>
              </a:rPr>
              <a:t>C</a:t>
            </a:r>
            <a:r>
              <a:rPr b="0" i="0" lang="es-MX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umplir con las políticas de seguridad como es la integridad de los datos.</a:t>
            </a:r>
            <a:endParaRPr b="0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7850" y="2582000"/>
            <a:ext cx="6060498" cy="2311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Diccionario de datos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1" name="Google Shape;181;p9"/>
          <p:cNvCxnSpPr>
            <a:stCxn id="180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2" name="Google Shape;182;p9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9"/>
          <p:cNvSpPr txBox="1"/>
          <p:nvPr/>
        </p:nvSpPr>
        <p:spPr>
          <a:xfrm>
            <a:off x="741625" y="3140250"/>
            <a:ext cx="56217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 el   diccionario de datos se encuentra la lista de todos los elementos que forman parte del flujo de datos en todo el sistema.</a:t>
            </a:r>
            <a:endParaRPr b="0" i="0" sz="140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none" cap="none" strike="noStrike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este es  un conjunto de archivos que almacena información acerca de los datos que se guardan en la base de datos</a:t>
            </a:r>
            <a:endParaRPr b="0" i="0" sz="140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7954" y="1209225"/>
            <a:ext cx="5389246" cy="541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2024-06-26T16:09:34Z</dcterms:created>
  <dc:creator>Carlos Andrés Herrera Mora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D5E11278EC414197AA78BF54E2ADF6EB_12</vt:lpwstr>
  </property>
  <property fmtid="{D5CDD505-2E9C-101B-9397-08002B2CF9AE}" pid="3" name="KSOProductBuildVer">
    <vt:lpwstr>1033-12.2.0.17119</vt:lpwstr>
  </property>
</Properties>
</file>